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80" r:id="rId3"/>
    <p:sldId id="285" r:id="rId4"/>
    <p:sldId id="282" r:id="rId5"/>
    <p:sldId id="286" r:id="rId6"/>
    <p:sldId id="284" r:id="rId7"/>
    <p:sldId id="298" r:id="rId8"/>
    <p:sldId id="297" r:id="rId9"/>
    <p:sldId id="296" r:id="rId10"/>
    <p:sldId id="299" r:id="rId11"/>
    <p:sldId id="289" r:id="rId12"/>
    <p:sldId id="290" r:id="rId13"/>
    <p:sldId id="300" r:id="rId14"/>
    <p:sldId id="291" r:id="rId15"/>
    <p:sldId id="292" r:id="rId16"/>
    <p:sldId id="293" r:id="rId17"/>
    <p:sldId id="301" r:id="rId18"/>
    <p:sldId id="29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E1FF"/>
    <a:srgbClr val="4C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96788" autoAdjust="0"/>
  </p:normalViewPr>
  <p:slideViewPr>
    <p:cSldViewPr snapToGrid="0">
      <p:cViewPr varScale="1">
        <p:scale>
          <a:sx n="57" d="100"/>
          <a:sy n="57" d="100"/>
        </p:scale>
        <p:origin x="88" y="3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 smtClean="0"/>
              <a:t>6/21/2016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Karshenas and Niknam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B3739-9081-478F-812E-AE7CE14063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 smtClean="0"/>
              <a:t>6/21/2016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Karshenas and Niknam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CF8BB-EBC7-4B8F-9632-A5A136FBB8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1602658"/>
            <a:ext cx="9960077" cy="1386348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4000" b="1" cap="none" baseline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1" y="3956180"/>
            <a:ext cx="4404360" cy="109728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254357" y="3956180"/>
            <a:ext cx="4377323" cy="109728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 marL="411480" indent="0">
              <a:buNone/>
              <a:defRPr/>
            </a:lvl2pPr>
            <a:lvl3pPr marL="777240" indent="0">
              <a:buNone/>
              <a:defRPr/>
            </a:lvl3pPr>
            <a:lvl4pPr marL="1051560" indent="0">
              <a:buNone/>
              <a:defRPr/>
            </a:lvl4pPr>
            <a:lvl5pPr marL="128016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299036" y="6268940"/>
            <a:ext cx="1619327" cy="20158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10180350" y="6268940"/>
            <a:ext cx="1211091" cy="201581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 hasCustomPrompt="1"/>
          </p:nvPr>
        </p:nvSpPr>
        <p:spPr>
          <a:xfrm>
            <a:off x="1949449" y="638691"/>
            <a:ext cx="8318500" cy="617537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Place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11480"/>
            <a:ext cx="9372600" cy="762000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3600" cap="none" baseline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056484" y="6445930"/>
            <a:ext cx="1877716" cy="35398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1400" baseline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 smtClean="0"/>
              <a:t>Karshenas and Niknam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10173142" y="6445930"/>
            <a:ext cx="1563687" cy="35398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4pPr algn="l">
              <a:defRPr/>
            </a:lvl4pPr>
            <a:lvl5pPr marL="1280160" indent="0">
              <a:buNone/>
              <a:defRPr/>
            </a:lvl5pPr>
          </a:lstStyle>
          <a:p>
            <a:pPr lvl="0"/>
            <a:r>
              <a:rPr lang="en-US" dirty="0" smtClean="0"/>
              <a:t>3333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7"/>
          </p:nvPr>
        </p:nvSpPr>
        <p:spPr>
          <a:xfrm>
            <a:off x="587641" y="6445930"/>
            <a:ext cx="722377" cy="353980"/>
          </a:xfrm>
        </p:spPr>
        <p:txBody>
          <a:bodyPr/>
          <a:lstStyle>
            <a:lvl1pPr algn="ctr">
              <a:defRPr sz="1400"/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36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5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31790" y="5691673"/>
            <a:ext cx="280731" cy="778847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9" r:id="rId4"/>
    <p:sldLayoutId id="214748367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68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9726" y="1407586"/>
            <a:ext cx="9314689" cy="138634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Semantic Modeling of Building Lifecycle Information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4837471" cy="139610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Saeed Karshenas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Department of Civil Engineering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Marquette University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Milwaukee, WI 53233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04877" y="3980440"/>
            <a:ext cx="4377323" cy="109728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Mehrdad Niknam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EnTech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York, NY 10004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56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3322" y="366992"/>
            <a:ext cx="9372600" cy="762000"/>
          </a:xfrm>
        </p:spPr>
        <p:txBody>
          <a:bodyPr/>
          <a:lstStyle/>
          <a:p>
            <a:r>
              <a:rPr lang="en-US" dirty="0" smtClean="0"/>
              <a:t>Domain Ontologies Extend Shared Ontology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Karshenas and Niknam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6/21/2016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9805243" y="1749962"/>
            <a:ext cx="876300" cy="440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dp1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602080" y="1312977"/>
            <a:ext cx="1326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Design</a:t>
            </a:r>
          </a:p>
        </p:txBody>
      </p:sp>
      <p:sp>
        <p:nvSpPr>
          <p:cNvPr id="34" name="Oval 33"/>
          <p:cNvSpPr/>
          <p:nvPr/>
        </p:nvSpPr>
        <p:spPr>
          <a:xfrm>
            <a:off x="7891870" y="2077348"/>
            <a:ext cx="1583751" cy="6567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FF00"/>
                </a:solidFill>
              </a:rPr>
              <a:t>Shared Ontology</a:t>
            </a:r>
          </a:p>
        </p:txBody>
      </p:sp>
      <p:sp>
        <p:nvSpPr>
          <p:cNvPr id="35" name="Oval 34"/>
          <p:cNvSpPr/>
          <p:nvPr/>
        </p:nvSpPr>
        <p:spPr>
          <a:xfrm>
            <a:off x="9729746" y="2461354"/>
            <a:ext cx="830450" cy="4052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dp2</a:t>
            </a:r>
          </a:p>
        </p:txBody>
      </p:sp>
      <p:sp>
        <p:nvSpPr>
          <p:cNvPr id="36" name="Oval 35"/>
          <p:cNvSpPr/>
          <p:nvPr/>
        </p:nvSpPr>
        <p:spPr>
          <a:xfrm>
            <a:off x="9262335" y="2866643"/>
            <a:ext cx="798684" cy="41207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dpn</a:t>
            </a:r>
          </a:p>
        </p:txBody>
      </p:sp>
      <p:cxnSp>
        <p:nvCxnSpPr>
          <p:cNvPr id="38" name="Straight Arrow Connector 37"/>
          <p:cNvCxnSpPr>
            <a:endCxn id="37" idx="2"/>
          </p:cNvCxnSpPr>
          <p:nvPr/>
        </p:nvCxnSpPr>
        <p:spPr>
          <a:xfrm flipV="1">
            <a:off x="9475621" y="2077348"/>
            <a:ext cx="376651" cy="18729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50800" dir="5400000" sx="12000" sy="1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35" idx="2"/>
          </p:cNvCxnSpPr>
          <p:nvPr/>
        </p:nvCxnSpPr>
        <p:spPr>
          <a:xfrm>
            <a:off x="9427460" y="2548108"/>
            <a:ext cx="302286" cy="11589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50800" dir="5400000" sx="12000" sy="1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6" idx="1"/>
          </p:cNvCxnSpPr>
          <p:nvPr/>
        </p:nvCxnSpPr>
        <p:spPr>
          <a:xfrm>
            <a:off x="9136110" y="2663999"/>
            <a:ext cx="243189" cy="26299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50800" dir="5400000" sx="12000" sy="1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6067221" y="4962254"/>
            <a:ext cx="790730" cy="4052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ep2</a:t>
            </a:r>
          </a:p>
        </p:txBody>
      </p:sp>
      <p:sp>
        <p:nvSpPr>
          <p:cNvPr id="42" name="Oval 41"/>
          <p:cNvSpPr/>
          <p:nvPr/>
        </p:nvSpPr>
        <p:spPr>
          <a:xfrm>
            <a:off x="5474140" y="5286588"/>
            <a:ext cx="796050" cy="55920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epn</a:t>
            </a:r>
          </a:p>
        </p:txBody>
      </p:sp>
      <p:sp>
        <p:nvSpPr>
          <p:cNvPr id="43" name="Oval 42"/>
          <p:cNvSpPr/>
          <p:nvPr/>
        </p:nvSpPr>
        <p:spPr>
          <a:xfrm>
            <a:off x="6189747" y="4375603"/>
            <a:ext cx="840646" cy="4345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ep1</a:t>
            </a:r>
          </a:p>
        </p:txBody>
      </p:sp>
      <p:cxnSp>
        <p:nvCxnSpPr>
          <p:cNvPr id="44" name="Straight Arrow Connector 43"/>
          <p:cNvCxnSpPr>
            <a:endCxn id="43" idx="2"/>
          </p:cNvCxnSpPr>
          <p:nvPr/>
        </p:nvCxnSpPr>
        <p:spPr>
          <a:xfrm flipV="1">
            <a:off x="5715405" y="4592896"/>
            <a:ext cx="474343" cy="53285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50800" dir="5400000" sx="12000" sy="1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41" idx="1"/>
          </p:cNvCxnSpPr>
          <p:nvPr/>
        </p:nvCxnSpPr>
        <p:spPr>
          <a:xfrm>
            <a:off x="5715405" y="4899916"/>
            <a:ext cx="467616" cy="12169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50800" dir="5400000" sx="12000" sy="1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42" idx="1"/>
          </p:cNvCxnSpPr>
          <p:nvPr/>
        </p:nvCxnSpPr>
        <p:spPr>
          <a:xfrm>
            <a:off x="5216600" y="5021607"/>
            <a:ext cx="374119" cy="346875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50800" dir="5400000" sx="12000" sy="1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9905099" y="4983906"/>
            <a:ext cx="790730" cy="4052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sp2</a:t>
            </a:r>
          </a:p>
        </p:txBody>
      </p:sp>
      <p:sp>
        <p:nvSpPr>
          <p:cNvPr id="48" name="Oval 47"/>
          <p:cNvSpPr/>
          <p:nvPr/>
        </p:nvSpPr>
        <p:spPr>
          <a:xfrm>
            <a:off x="9437689" y="5389195"/>
            <a:ext cx="768041" cy="49107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spn</a:t>
            </a:r>
          </a:p>
        </p:txBody>
      </p:sp>
      <p:sp>
        <p:nvSpPr>
          <p:cNvPr id="49" name="Oval 48"/>
          <p:cNvSpPr/>
          <p:nvPr/>
        </p:nvSpPr>
        <p:spPr>
          <a:xfrm>
            <a:off x="10027626" y="4397256"/>
            <a:ext cx="840646" cy="4345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sp1</a:t>
            </a:r>
          </a:p>
        </p:txBody>
      </p:sp>
      <p:cxnSp>
        <p:nvCxnSpPr>
          <p:cNvPr id="50" name="Straight Arrow Connector 49"/>
          <p:cNvCxnSpPr>
            <a:endCxn id="49" idx="2"/>
          </p:cNvCxnSpPr>
          <p:nvPr/>
        </p:nvCxnSpPr>
        <p:spPr>
          <a:xfrm flipV="1">
            <a:off x="9553283" y="4614549"/>
            <a:ext cx="474343" cy="53285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50800" dir="5400000" sx="12000" sy="1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47" idx="2"/>
          </p:cNvCxnSpPr>
          <p:nvPr/>
        </p:nvCxnSpPr>
        <p:spPr>
          <a:xfrm>
            <a:off x="9553282" y="4910156"/>
            <a:ext cx="351817" cy="276395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50800" dir="5400000" sx="12000" sy="1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48" idx="1"/>
          </p:cNvCxnSpPr>
          <p:nvPr/>
        </p:nvCxnSpPr>
        <p:spPr>
          <a:xfrm>
            <a:off x="9146016" y="5083777"/>
            <a:ext cx="404150" cy="377335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50800" dir="5400000" sx="12000" sy="1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861792" y="3960204"/>
            <a:ext cx="1496555" cy="368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Estimating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777279" y="4018290"/>
            <a:ext cx="1479745" cy="368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Scheduling</a:t>
            </a:r>
          </a:p>
        </p:txBody>
      </p:sp>
      <p:sp>
        <p:nvSpPr>
          <p:cNvPr id="56" name="Oval 55"/>
          <p:cNvSpPr/>
          <p:nvPr/>
        </p:nvSpPr>
        <p:spPr>
          <a:xfrm>
            <a:off x="4172134" y="4445799"/>
            <a:ext cx="1583751" cy="6567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FF00"/>
                </a:solidFill>
              </a:rPr>
              <a:t>Shared Ontology</a:t>
            </a:r>
          </a:p>
        </p:txBody>
      </p:sp>
      <p:sp>
        <p:nvSpPr>
          <p:cNvPr id="57" name="Oval 56"/>
          <p:cNvSpPr/>
          <p:nvPr/>
        </p:nvSpPr>
        <p:spPr>
          <a:xfrm>
            <a:off x="8018329" y="4441649"/>
            <a:ext cx="1583751" cy="6567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FF00"/>
                </a:solidFill>
              </a:rPr>
              <a:t>Shared Ontology</a:t>
            </a:r>
          </a:p>
        </p:txBody>
      </p:sp>
      <p:sp>
        <p:nvSpPr>
          <p:cNvPr id="70" name="Text Placeholder 2"/>
          <p:cNvSpPr txBox="1">
            <a:spLocks/>
          </p:cNvSpPr>
          <p:nvPr/>
        </p:nvSpPr>
        <p:spPr>
          <a:xfrm>
            <a:off x="360782" y="1888984"/>
            <a:ext cx="7682234" cy="1726627"/>
          </a:xfrm>
          <a:prstGeom prst="rect">
            <a:avLst/>
          </a:prstGeom>
        </p:spPr>
        <p:txBody>
          <a:bodyPr anchor="b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Shared ontology serves as the foundation for building </a:t>
            </a:r>
          </a:p>
          <a:p>
            <a:pPr algn="just"/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other ontologies.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AEC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domain 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extends the </a:t>
            </a:r>
          </a:p>
          <a:p>
            <a:pPr algn="just"/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shared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building 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ontology for creating its domain ontology.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5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Domain Ontology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Karshenas and Niknam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6/21/2016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23691" y="2355159"/>
            <a:ext cx="5372571" cy="2468041"/>
          </a:xfrm>
          <a:prstGeom prst="rect">
            <a:avLst/>
          </a:prstGeom>
        </p:spPr>
        <p:txBody>
          <a:bodyPr anchor="b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The design domain ontology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contains</a:t>
            </a:r>
          </a:p>
          <a:p>
            <a:pPr algn="just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specific knowledge related to the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design</a:t>
            </a:r>
          </a:p>
          <a:p>
            <a:pPr algn="just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of building elements. 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algn="just"/>
            <a:endParaRPr lang="en-US" sz="2400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algn="just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Design ontology uses QUDT</a:t>
            </a:r>
          </a:p>
          <a:p>
            <a:pPr algn="just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and FC ontologies.</a:t>
            </a:r>
            <a:endParaRPr lang="en-US" sz="2400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449" y="1372519"/>
            <a:ext cx="6174987" cy="433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1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Karshenas and Niknam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6/21/2016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Schedule Domain Ontology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782" y="1358450"/>
            <a:ext cx="6594776" cy="491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3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900" y="155653"/>
            <a:ext cx="9372600" cy="762000"/>
          </a:xfrm>
        </p:spPr>
        <p:txBody>
          <a:bodyPr/>
          <a:lstStyle/>
          <a:p>
            <a:r>
              <a:rPr lang="en-US" dirty="0" smtClean="0"/>
              <a:t>Estimating Domain Ontology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Karshenas and Niknam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6/21/2016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3257" y="1869933"/>
            <a:ext cx="327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Uses ontologies such as QUDT, FC, and Organization.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524" y="1176472"/>
            <a:ext cx="9049351" cy="49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8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 Design and Schedule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Karshenas and Niknam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6/21/2016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998" y="1525173"/>
            <a:ext cx="7832215" cy="412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5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11480"/>
            <a:ext cx="9774836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Automated Update of Estimating Knowledge bases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Karshenas and Niknam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6/21/2016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219" y="1319506"/>
            <a:ext cx="7530711" cy="398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1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Karshenas and Niknam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6/21/2016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Product Offering (GoodRelations) </a:t>
            </a:r>
            <a:r>
              <a:rPr lang="en-US" dirty="0"/>
              <a:t>Ontology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48" y="1449462"/>
            <a:ext cx="9969747" cy="431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3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 smtClean="0"/>
              <a:t>Conclusions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Karshenas and Niknam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6/21/2016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10018" y="1354633"/>
            <a:ext cx="948968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Sharing and exchanging information among organizations involved in a building project is necessary for efficient completion of the project.</a:t>
            </a:r>
          </a:p>
          <a:p>
            <a:pPr lvl="0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342900" lvl="0" indent="-342900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Developing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ontologies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for various AEC-FM domains and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using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open data standards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are the first steps for tackling the construction interoperability problem. </a:t>
            </a:r>
          </a:p>
          <a:p>
            <a:pPr lvl="0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342900" lvl="0" indent="-342900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A shared ontology approach simplifies ontology development and alignment of vocabularies for various AEC-FM domains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45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Exchange Requirements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Karshenas and Niknam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6/21/2016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7503" y="3162826"/>
            <a:ext cx="45417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Tx/>
              <a:buChar char="-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is stored in  </a:t>
            </a:r>
          </a:p>
          <a:p>
            <a:pPr lvl="0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heterogeneous sources.</a:t>
            </a:r>
          </a:p>
          <a:p>
            <a:pPr marL="342900" lvl="0" indent="-342900">
              <a:buFontTx/>
              <a:buChar char="-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 to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</a:p>
          <a:p>
            <a:pPr lvl="0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from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sources.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5211701" y="1440393"/>
            <a:ext cx="6639418" cy="4738624"/>
            <a:chOff x="4296829" y="1138086"/>
            <a:chExt cx="7459589" cy="5329937"/>
          </a:xfrm>
        </p:grpSpPr>
        <p:sp>
          <p:nvSpPr>
            <p:cNvPr id="8" name="Oval 7"/>
            <p:cNvSpPr/>
            <p:nvPr/>
          </p:nvSpPr>
          <p:spPr>
            <a:xfrm>
              <a:off x="5601108" y="2206836"/>
              <a:ext cx="1287780" cy="12877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088611" y="2643086"/>
              <a:ext cx="284616" cy="0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6000981" y="2730717"/>
              <a:ext cx="7620" cy="230505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065177" y="2705051"/>
              <a:ext cx="331484" cy="281837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453237" y="2730717"/>
              <a:ext cx="0" cy="230505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7423776" y="1276930"/>
              <a:ext cx="1287780" cy="12877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911279" y="1713180"/>
              <a:ext cx="284616" cy="0"/>
            </a:xfrm>
            <a:prstGeom prst="line">
              <a:avLst/>
            </a:prstGeom>
            <a:ln w="317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7823649" y="1800811"/>
              <a:ext cx="7620" cy="230505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887845" y="1775145"/>
              <a:ext cx="331484" cy="281837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275905" y="1800811"/>
              <a:ext cx="0" cy="230505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5549256" y="3930866"/>
              <a:ext cx="1287780" cy="12877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6036759" y="4367116"/>
              <a:ext cx="284616" cy="0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5949129" y="4454747"/>
              <a:ext cx="7620" cy="230505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013325" y="4429081"/>
              <a:ext cx="331484" cy="281837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401385" y="4454747"/>
              <a:ext cx="0" cy="230505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7487276" y="4860511"/>
              <a:ext cx="1287780" cy="12877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7974779" y="5296761"/>
              <a:ext cx="284616" cy="0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7887149" y="5384392"/>
              <a:ext cx="7620" cy="230505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951345" y="5358726"/>
              <a:ext cx="331484" cy="281837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339405" y="5384392"/>
              <a:ext cx="0" cy="230505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9354176" y="3930866"/>
              <a:ext cx="1287780" cy="12877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9841679" y="4367116"/>
              <a:ext cx="284616" cy="0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9754049" y="4454747"/>
              <a:ext cx="7620" cy="230505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9818245" y="4429081"/>
              <a:ext cx="331484" cy="281837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206305" y="4454747"/>
              <a:ext cx="0" cy="230505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9117779" y="2206836"/>
              <a:ext cx="1287780" cy="12877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9605282" y="2643086"/>
              <a:ext cx="284616" cy="0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9517652" y="2730717"/>
              <a:ext cx="7620" cy="230505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9581848" y="2705051"/>
              <a:ext cx="331484" cy="281837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9969908" y="2730717"/>
              <a:ext cx="0" cy="230505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296829" y="2735223"/>
              <a:ext cx="2026278" cy="726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defTabSz="4572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1">
                      <a:lumMod val="75000"/>
                    </a:schemeClr>
                  </a:solidFill>
                  <a:ea typeface="ＭＳ Ｐゴシック" pitchFamily="34" charset="-128"/>
                </a:defRPr>
              </a:lvl1pPr>
            </a:lstStyle>
            <a:p>
              <a:r>
                <a:rPr lang="en-US" sz="1800" dirty="0"/>
                <a:t>Supplier Organization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352881" y="5116694"/>
              <a:ext cx="2496453" cy="726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>
                      <a:lumMod val="75000"/>
                    </a:schemeClr>
                  </a:solidFill>
                  <a:ea typeface="ＭＳ Ｐゴシック" pitchFamily="34" charset="-128"/>
                </a:defRPr>
              </a:lvl1pPr>
            </a:lstStyle>
            <a:p>
              <a:r>
                <a:rPr lang="en-US" dirty="0"/>
                <a:t>Sub-Contractor Organization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909431" y="6052604"/>
              <a:ext cx="3146844" cy="415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defTabSz="4572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1">
                      <a:lumMod val="75000"/>
                    </a:schemeClr>
                  </a:solidFill>
                  <a:ea typeface="ＭＳ Ｐゴシック" pitchFamily="34" charset="-128"/>
                </a:defRPr>
              </a:lvl1pPr>
            </a:lstStyle>
            <a:p>
              <a:r>
                <a:rPr lang="en-US" sz="1800" dirty="0"/>
                <a:t>Contractor Organization</a:t>
              </a: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70133" y="2384114"/>
              <a:ext cx="180915" cy="34268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93958" y="2986888"/>
              <a:ext cx="180915" cy="34268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52333" y="2977201"/>
              <a:ext cx="180915" cy="34268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35505" y="1457164"/>
              <a:ext cx="180915" cy="34268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03412" y="1453246"/>
              <a:ext cx="180915" cy="34268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27237" y="2056020"/>
              <a:ext cx="180915" cy="34268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85612" y="2046333"/>
              <a:ext cx="180915" cy="34268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25253" y="2388032"/>
              <a:ext cx="180915" cy="34268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3160" y="2384114"/>
              <a:ext cx="180915" cy="34268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16985" y="2986888"/>
              <a:ext cx="180915" cy="34268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75360" y="2977201"/>
              <a:ext cx="180915" cy="34268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73950" y="4100000"/>
              <a:ext cx="180915" cy="34268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41857" y="4096082"/>
              <a:ext cx="180915" cy="34268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65682" y="4698856"/>
              <a:ext cx="180915" cy="34268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24057" y="4689169"/>
              <a:ext cx="180915" cy="34268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07389" y="5040303"/>
              <a:ext cx="180915" cy="34268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75296" y="5036385"/>
              <a:ext cx="180915" cy="34268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99121" y="5639159"/>
              <a:ext cx="180915" cy="34268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57496" y="5629472"/>
              <a:ext cx="180915" cy="34268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71269" y="4135618"/>
              <a:ext cx="180915" cy="34268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39176" y="4131700"/>
              <a:ext cx="180915" cy="34268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63001" y="4734474"/>
              <a:ext cx="180915" cy="34268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21376" y="4724787"/>
              <a:ext cx="180915" cy="342685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68" name="Straight Connector 67"/>
            <p:cNvCxnSpPr>
              <a:endCxn id="52" idx="1"/>
            </p:cNvCxnSpPr>
            <p:nvPr/>
          </p:nvCxnSpPr>
          <p:spPr>
            <a:xfrm>
              <a:off x="8366526" y="2206836"/>
              <a:ext cx="1058726" cy="352538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7807389" y="2398705"/>
              <a:ext cx="87381" cy="2633149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endCxn id="56" idx="1"/>
            </p:cNvCxnSpPr>
            <p:nvPr/>
          </p:nvCxnSpPr>
          <p:spPr>
            <a:xfrm>
              <a:off x="7908151" y="2265490"/>
              <a:ext cx="1765798" cy="2005853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54" idx="2"/>
              <a:endCxn id="56" idx="0"/>
            </p:cNvCxnSpPr>
            <p:nvPr/>
          </p:nvCxnSpPr>
          <p:spPr>
            <a:xfrm>
              <a:off x="9507443" y="3329573"/>
              <a:ext cx="256965" cy="770427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endCxn id="57" idx="0"/>
            </p:cNvCxnSpPr>
            <p:nvPr/>
          </p:nvCxnSpPr>
          <p:spPr>
            <a:xfrm>
              <a:off x="9969908" y="3319885"/>
              <a:ext cx="262406" cy="776196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58" idx="2"/>
            </p:cNvCxnSpPr>
            <p:nvPr/>
          </p:nvCxnSpPr>
          <p:spPr>
            <a:xfrm flipH="1">
              <a:off x="8438411" y="5041541"/>
              <a:ext cx="1317729" cy="760661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58" idx="1"/>
            </p:cNvCxnSpPr>
            <p:nvPr/>
          </p:nvCxnSpPr>
          <p:spPr>
            <a:xfrm flipH="1">
              <a:off x="8456211" y="4870198"/>
              <a:ext cx="1209471" cy="348448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endCxn id="54" idx="1"/>
            </p:cNvCxnSpPr>
            <p:nvPr/>
          </p:nvCxnSpPr>
          <p:spPr>
            <a:xfrm flipV="1">
              <a:off x="8384326" y="3158231"/>
              <a:ext cx="1032658" cy="1873623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60" idx="1"/>
              <a:endCxn id="67" idx="3"/>
            </p:cNvCxnSpPr>
            <p:nvPr/>
          </p:nvCxnSpPr>
          <p:spPr>
            <a:xfrm flipH="1" flipV="1">
              <a:off x="6502290" y="4896129"/>
              <a:ext cx="1305098" cy="315516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62" idx="1"/>
              <a:endCxn id="65" idx="3"/>
            </p:cNvCxnSpPr>
            <p:nvPr/>
          </p:nvCxnSpPr>
          <p:spPr>
            <a:xfrm flipH="1" flipV="1">
              <a:off x="6520090" y="4303043"/>
              <a:ext cx="1279030" cy="1507459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64" idx="0"/>
              <a:endCxn id="46" idx="2"/>
            </p:cNvCxnSpPr>
            <p:nvPr/>
          </p:nvCxnSpPr>
          <p:spPr>
            <a:xfrm flipV="1">
              <a:off x="5961727" y="3329573"/>
              <a:ext cx="22689" cy="806045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65" idx="0"/>
              <a:endCxn id="47" idx="2"/>
            </p:cNvCxnSpPr>
            <p:nvPr/>
          </p:nvCxnSpPr>
          <p:spPr>
            <a:xfrm flipV="1">
              <a:off x="6429634" y="3319885"/>
              <a:ext cx="13157" cy="811814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52" idx="1"/>
            </p:cNvCxnSpPr>
            <p:nvPr/>
          </p:nvCxnSpPr>
          <p:spPr>
            <a:xfrm flipH="1">
              <a:off x="6551048" y="2559374"/>
              <a:ext cx="2874205" cy="598856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48" idx="2"/>
              <a:endCxn id="45" idx="3"/>
            </p:cNvCxnSpPr>
            <p:nvPr/>
          </p:nvCxnSpPr>
          <p:spPr>
            <a:xfrm flipH="1">
              <a:off x="6551048" y="1799848"/>
              <a:ext cx="1274915" cy="755608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65" idx="0"/>
            </p:cNvCxnSpPr>
            <p:nvPr/>
          </p:nvCxnSpPr>
          <p:spPr>
            <a:xfrm>
              <a:off x="6429633" y="4131699"/>
              <a:ext cx="3236048" cy="207466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61" idx="1"/>
            </p:cNvCxnSpPr>
            <p:nvPr/>
          </p:nvCxnSpPr>
          <p:spPr>
            <a:xfrm flipH="1" flipV="1">
              <a:off x="6551047" y="2614511"/>
              <a:ext cx="1724248" cy="2593216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endCxn id="58" idx="0"/>
            </p:cNvCxnSpPr>
            <p:nvPr/>
          </p:nvCxnSpPr>
          <p:spPr>
            <a:xfrm>
              <a:off x="6551047" y="3319885"/>
              <a:ext cx="3205092" cy="1378970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5964626" y="1138086"/>
              <a:ext cx="1905055" cy="726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defTabSz="4572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1">
                      <a:lumMod val="75000"/>
                    </a:schemeClr>
                  </a:solidFill>
                  <a:ea typeface="ＭＳ Ｐゴシック" pitchFamily="34" charset="-128"/>
                </a:defRPr>
              </a:lvl1pPr>
            </a:lstStyle>
            <a:p>
              <a:r>
                <a:rPr lang="en-US" sz="1800" dirty="0"/>
                <a:t>Owner </a:t>
              </a:r>
            </a:p>
            <a:p>
              <a:r>
                <a:rPr lang="en-US" sz="1800" dirty="0"/>
                <a:t>Organization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9515711" y="1539998"/>
              <a:ext cx="1867993" cy="726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>
                      <a:lumMod val="75000"/>
                    </a:schemeClr>
                  </a:solidFill>
                  <a:ea typeface="ＭＳ Ｐゴシック" pitchFamily="34" charset="-128"/>
                </a:defRPr>
              </a:lvl1pPr>
            </a:lstStyle>
            <a:p>
              <a:r>
                <a:rPr lang="en-US" dirty="0"/>
                <a:t>Architect </a:t>
              </a:r>
            </a:p>
            <a:p>
              <a:r>
                <a:rPr lang="en-US" dirty="0"/>
                <a:t>Organization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9932215" y="5146933"/>
              <a:ext cx="1824203" cy="726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defTabSz="4572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1">
                      <a:lumMod val="75000"/>
                    </a:schemeClr>
                  </a:solidFill>
                  <a:ea typeface="ＭＳ Ｐゴシック" pitchFamily="34" charset="-128"/>
                </a:defRPr>
              </a:lvl1pPr>
            </a:lstStyle>
            <a:p>
              <a:r>
                <a:rPr lang="en-US" sz="1800" dirty="0"/>
                <a:t>Engineer Organization</a:t>
              </a:r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75924" y="2386220"/>
              <a:ext cx="182896" cy="3414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606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900" y="474705"/>
            <a:ext cx="9372600" cy="762000"/>
          </a:xfrm>
        </p:spPr>
        <p:txBody>
          <a:bodyPr/>
          <a:lstStyle/>
          <a:p>
            <a:r>
              <a:rPr lang="en-US" dirty="0" smtClean="0"/>
              <a:t>Current Information Sharing Approaches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Karshenas and Niknam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6/21/2016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313321" y="6268940"/>
            <a:ext cx="722377" cy="201580"/>
          </a:xfrm>
        </p:spPr>
        <p:txBody>
          <a:bodyPr/>
          <a:lstStyle/>
          <a:p>
            <a:fld id="{E31375A4-56A4-47D6-9801-1991572033F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795727" y="2080648"/>
            <a:ext cx="2026659" cy="5068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BIM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532889" y="2080648"/>
            <a:ext cx="2102660" cy="5068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</a:rPr>
              <a:t>IFC File</a:t>
            </a:r>
          </a:p>
        </p:txBody>
      </p:sp>
      <p:cxnSp>
        <p:nvCxnSpPr>
          <p:cNvPr id="29" name="Straight Arrow Connector 28"/>
          <p:cNvCxnSpPr>
            <a:stCxn id="27" idx="3"/>
            <a:endCxn id="28" idx="1"/>
          </p:cNvCxnSpPr>
          <p:nvPr/>
        </p:nvCxnSpPr>
        <p:spPr>
          <a:xfrm>
            <a:off x="6822386" y="2334067"/>
            <a:ext cx="710503" cy="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860741" y="3426533"/>
            <a:ext cx="1607111" cy="6247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Cost Estimating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718092" y="3388291"/>
            <a:ext cx="1533345" cy="6671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</a:rPr>
              <a:t>Scheduling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532889" y="3390698"/>
            <a:ext cx="1611277" cy="664757"/>
          </a:xfrm>
          <a:prstGeom prst="rect">
            <a:avLst/>
          </a:prstGeom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</a:rPr>
              <a:t>Supply Chain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4530028" y="2949930"/>
            <a:ext cx="352442" cy="40640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31" idx="0"/>
          </p:cNvCxnSpPr>
          <p:nvPr/>
        </p:nvCxnSpPr>
        <p:spPr>
          <a:xfrm>
            <a:off x="6469643" y="3024676"/>
            <a:ext cx="15122" cy="36361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2" idx="0"/>
          </p:cNvCxnSpPr>
          <p:nvPr/>
        </p:nvCxnSpPr>
        <p:spPr>
          <a:xfrm>
            <a:off x="8027638" y="2949930"/>
            <a:ext cx="310890" cy="440768"/>
          </a:xfrm>
          <a:prstGeom prst="straightConnector1">
            <a:avLst/>
          </a:prstGeom>
          <a:ln>
            <a:solidFill>
              <a:schemeClr val="bg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9356066" y="2949930"/>
            <a:ext cx="848047" cy="427883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9425964" y="3377812"/>
            <a:ext cx="1323072" cy="6734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white"/>
                </a:solidFill>
              </a:rPr>
              <a:t>…..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421753" y="1738402"/>
            <a:ext cx="5598745" cy="1172615"/>
          </a:xfrm>
          <a:prstGeom prst="rect">
            <a:avLst/>
          </a:prstGeom>
          <a:noFill/>
          <a:ln w="41275">
            <a:solidFill>
              <a:srgbClr val="4CE1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660560" y="4570971"/>
            <a:ext cx="1895882" cy="6991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</a:rPr>
              <a:t>Cash flow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934200" y="4592294"/>
            <a:ext cx="1927100" cy="6777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Material </a:t>
            </a:r>
            <a:r>
              <a:rPr lang="en-US" dirty="0">
                <a:solidFill>
                  <a:prstClr val="white"/>
                </a:solidFill>
              </a:rPr>
              <a:t>ordering 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882470" y="4083247"/>
            <a:ext cx="390345" cy="48129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965397" y="4083205"/>
            <a:ext cx="466114" cy="481339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2" idx="2"/>
          </p:cNvCxnSpPr>
          <p:nvPr/>
        </p:nvCxnSpPr>
        <p:spPr>
          <a:xfrm flipH="1">
            <a:off x="8247465" y="4055455"/>
            <a:ext cx="91063" cy="536839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885240" y="4083205"/>
            <a:ext cx="521860" cy="509089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28" idx="1"/>
          </p:cNvCxnSpPr>
          <p:nvPr/>
        </p:nvCxnSpPr>
        <p:spPr>
          <a:xfrm>
            <a:off x="6814850" y="2325975"/>
            <a:ext cx="718040" cy="8093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651726">
            <a:off x="4797901" y="3077579"/>
            <a:ext cx="726062" cy="21632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599793">
            <a:off x="5893847" y="2838419"/>
            <a:ext cx="626451" cy="72351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021605">
            <a:off x="7859949" y="2830444"/>
            <a:ext cx="615258" cy="71059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3812" y="2797158"/>
            <a:ext cx="841776" cy="773156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947984" y="2848979"/>
            <a:ext cx="24146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Plugins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IFC and MVDs</a:t>
            </a:r>
          </a:p>
          <a:p>
            <a:pPr marL="285750" indent="-285750">
              <a:buFontTx/>
              <a:buChar char="-"/>
            </a:pP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Manual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9035619" y="4083247"/>
            <a:ext cx="548382" cy="487724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9984531" y="4042796"/>
            <a:ext cx="86625" cy="549498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9272015" y="4564544"/>
            <a:ext cx="1323072" cy="6734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white"/>
                </a:solidFill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153293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Main Problems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dirty="0"/>
              <a:t>Karshenas and Niknam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6/21/2016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59259" y="1775546"/>
            <a:ext cx="9372600" cy="4483101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Different domains create and use </a:t>
            </a:r>
            <a:r>
              <a:rPr lang="en-US" dirty="0" smtClean="0">
                <a:solidFill>
                  <a:srgbClr val="FF0000"/>
                </a:solidFill>
              </a:rPr>
              <a:t>models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whose underlying conceptualizations and/or intended </a:t>
            </a:r>
            <a:r>
              <a:rPr lang="en-US" dirty="0">
                <a:solidFill>
                  <a:srgbClr val="FF0000"/>
                </a:solidFill>
              </a:rPr>
              <a:t>semantics are implicit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 marL="0" indent="0">
              <a:buNone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Modeling languages used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do not support explicit semantics and  conceptualizations.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8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411480"/>
            <a:ext cx="9372600" cy="762000"/>
          </a:xfrm>
        </p:spPr>
        <p:txBody>
          <a:bodyPr/>
          <a:lstStyle/>
          <a:p>
            <a:r>
              <a:rPr lang="en-US" dirty="0" smtClean="0"/>
              <a:t>How to Solve the Problem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Karshenas and Niknam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6/21/2016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10018" y="1778379"/>
            <a:ext cx="94896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Perform an in depth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ontological analysis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of AEC-FM domains.</a:t>
            </a:r>
          </a:p>
          <a:p>
            <a:pPr lvl="0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342900" lvl="0" indent="-342900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Develop ontologies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to make domain semantics explicit.</a:t>
            </a:r>
          </a:p>
          <a:p>
            <a:pPr lvl="0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342900" lvl="0" indent="-342900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Represent and save data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using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open data standards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from W3C.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90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</a:t>
            </a:r>
            <a:r>
              <a:rPr lang="en-US" b="1" dirty="0" smtClean="0"/>
              <a:t>Monolithic Ontology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Karshenas and Niknam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6/21/2016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3212" y="2363154"/>
            <a:ext cx="3268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    - Difficult to develop</a:t>
            </a: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    - Difficult to maintain</a:t>
            </a: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    - Difficult to use</a:t>
            </a:r>
            <a:endParaRPr lang="en-US" sz="2400" dirty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171" y="1173480"/>
            <a:ext cx="4879253" cy="486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5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Separately Developed Domain Ontologies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Karshenas and Niknam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6/21/2016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8432" y="2262926"/>
            <a:ext cx="494718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5B9BD5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- Each domain has its own vocabulary</a:t>
            </a: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- Difficult to map domain ontologies</a:t>
            </a:r>
          </a:p>
          <a:p>
            <a:r>
              <a:rPr lang="en-US" sz="2000" dirty="0" smtClean="0">
                <a:solidFill>
                  <a:srgbClr val="5B9BD5">
                    <a:lumMod val="50000"/>
                  </a:srgbClr>
                </a:solidFill>
                <a:cs typeface="Times New Roman" panose="02020603050405020304" pitchFamily="18" charset="0"/>
              </a:rPr>
              <a:t>   </a:t>
            </a:r>
            <a:endParaRPr lang="en-US" sz="2000" dirty="0">
              <a:solidFill>
                <a:srgbClr val="5B9BD5">
                  <a:lumMod val="50000"/>
                </a:srgbClr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635" y="1249002"/>
            <a:ext cx="4875871" cy="466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2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Karshenas and Niknam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6/21/2016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A Shared Ontology Approach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36" y="1256228"/>
            <a:ext cx="5240555" cy="505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3" y="2256278"/>
            <a:ext cx="48494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5B9BD5">
                    <a:lumMod val="50000"/>
                  </a:srgbClr>
                </a:solidFill>
                <a:cs typeface="Times New Roman" panose="02020603050405020304" pitchFamily="18" charset="0"/>
              </a:rPr>
              <a:t> - Each domain extends the shared ontology.</a:t>
            </a:r>
          </a:p>
          <a:p>
            <a:endParaRPr lang="en-US" sz="2000" dirty="0" smtClean="0">
              <a:solidFill>
                <a:srgbClr val="5B9BD5">
                  <a:lumMod val="50000"/>
                </a:srgbClr>
              </a:solidFill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5B9BD5">
                    <a:lumMod val="50000"/>
                  </a:srgbClr>
                </a:solidFill>
                <a:cs typeface="Times New Roman" panose="02020603050405020304" pitchFamily="18" charset="0"/>
              </a:rPr>
              <a:t> - The shared ontology serves as the mapping   </a:t>
            </a:r>
          </a:p>
          <a:p>
            <a:r>
              <a:rPr lang="en-US" sz="2000" dirty="0">
                <a:solidFill>
                  <a:srgbClr val="5B9BD5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5B9BD5">
                    <a:lumMod val="50000"/>
                  </a:srgbClr>
                </a:solidFill>
                <a:cs typeface="Times New Roman" panose="02020603050405020304" pitchFamily="18" charset="0"/>
              </a:rPr>
              <a:t>    mechanism among domain ontologies.</a:t>
            </a:r>
          </a:p>
          <a:p>
            <a:r>
              <a:rPr lang="en-US" sz="2000" dirty="0" smtClean="0">
                <a:solidFill>
                  <a:srgbClr val="5B9BD5">
                    <a:lumMod val="50000"/>
                  </a:srgbClr>
                </a:solidFill>
                <a:cs typeface="Times New Roman" panose="02020603050405020304" pitchFamily="18" charset="0"/>
              </a:rPr>
              <a:t>   </a:t>
            </a:r>
            <a:endParaRPr lang="en-US" sz="2000" dirty="0">
              <a:solidFill>
                <a:srgbClr val="5B9BD5">
                  <a:lumMod val="50000"/>
                </a:srgb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39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Karshenas and Niknam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6/21/2016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Shared Ontology Content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513" y="2628535"/>
            <a:ext cx="612586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  <a:cs typeface="Times New Roman" panose="02020603050405020304" pitchFamily="18" charset="0"/>
              </a:rPr>
              <a:t>The shared ontology should include all building element types common to buildings.</a:t>
            </a:r>
          </a:p>
          <a:p>
            <a:endParaRPr lang="en-US" sz="2400" dirty="0" smtClean="0">
              <a:solidFill>
                <a:srgbClr val="5B9BD5">
                  <a:lumMod val="50000"/>
                </a:srgbClr>
              </a:solidFill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  <a:cs typeface="Times New Roman" panose="02020603050405020304" pitchFamily="18" charset="0"/>
              </a:rPr>
              <a:t>Uniformat II is included in OmniClass which follows ISO 12006-2- Organization </a:t>
            </a:r>
            <a:r>
              <a:rPr lang="en-US" sz="2400" dirty="0">
                <a:solidFill>
                  <a:srgbClr val="5B9BD5">
                    <a:lumMod val="50000"/>
                  </a:srgbClr>
                </a:solidFill>
                <a:cs typeface="Times New Roman" panose="02020603050405020304" pitchFamily="18" charset="0"/>
              </a:rPr>
              <a:t>of Information 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  <a:cs typeface="Times New Roman" panose="02020603050405020304" pitchFamily="18" charset="0"/>
              </a:rPr>
              <a:t>about Construction </a:t>
            </a:r>
            <a:r>
              <a:rPr lang="en-US" sz="2400" dirty="0">
                <a:solidFill>
                  <a:srgbClr val="5B9BD5">
                    <a:lumMod val="50000"/>
                  </a:srgbClr>
                </a:solidFill>
                <a:cs typeface="Times New Roman" panose="02020603050405020304" pitchFamily="18" charset="0"/>
              </a:rPr>
              <a:t>Works.</a:t>
            </a:r>
          </a:p>
          <a:p>
            <a:endParaRPr lang="en-US" sz="2000" dirty="0" smtClean="0">
              <a:solidFill>
                <a:srgbClr val="5B9BD5">
                  <a:lumMod val="50000"/>
                </a:srgbClr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654" y="1619221"/>
            <a:ext cx="5571971" cy="407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4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ireframe Building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1EF0E57-12D2-4B54-A790-AA6D167593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wireframe building presentation (widescreen)</Template>
  <TotalTime>0</TotalTime>
  <Words>496</Words>
  <Application>Microsoft Office PowerPoint</Application>
  <PresentationFormat>Widescreen</PresentationFormat>
  <Paragraphs>150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ＭＳ Ｐゴシック</vt:lpstr>
      <vt:lpstr>Arial</vt:lpstr>
      <vt:lpstr>Calibri</vt:lpstr>
      <vt:lpstr>Times New Roman</vt:lpstr>
      <vt:lpstr>Wireframe Building 16x9</vt:lpstr>
      <vt:lpstr>Semantic Modeling of Building Lifecycle Information</vt:lpstr>
      <vt:lpstr>Information Exchange Requirements</vt:lpstr>
      <vt:lpstr>Current Information Sharing Approaches</vt:lpstr>
      <vt:lpstr>The Main Problems </vt:lpstr>
      <vt:lpstr>How to Solve the Problem</vt:lpstr>
      <vt:lpstr>A Monolithic Ontology</vt:lpstr>
      <vt:lpstr>Separately Developed Domain Ontologies</vt:lpstr>
      <vt:lpstr>PowerPoint Presentation</vt:lpstr>
      <vt:lpstr>PowerPoint Presentation</vt:lpstr>
      <vt:lpstr>Domain Ontologies Extend Shared Ontology</vt:lpstr>
      <vt:lpstr>Design Domain Ontology</vt:lpstr>
      <vt:lpstr>PowerPoint Presentation</vt:lpstr>
      <vt:lpstr>Estimating Domain Ontology</vt:lpstr>
      <vt:lpstr>Combine Design and Schedule Data</vt:lpstr>
      <vt:lpstr>Automated Update of Estimating Knowledge bases</vt:lpstr>
      <vt:lpstr>PowerPoint Presentation</vt:lpstr>
      <vt:lpstr>Summary and Conclusions 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2016-06-15T17:55:43Z</dcterms:created>
  <dcterms:modified xsi:type="dcterms:W3CDTF">2016-06-20T21:43:44Z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TC030310279991</vt:lpwstr>
  </property>
</Properties>
</file>